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73" r:id="rId3"/>
    <p:sldId id="258" r:id="rId4"/>
    <p:sldId id="274" r:id="rId5"/>
    <p:sldId id="285" r:id="rId6"/>
    <p:sldId id="259" r:id="rId7"/>
    <p:sldId id="266" r:id="rId8"/>
    <p:sldId id="286" r:id="rId9"/>
    <p:sldId id="281" r:id="rId10"/>
    <p:sldId id="260" r:id="rId11"/>
    <p:sldId id="284" r:id="rId12"/>
    <p:sldId id="261" r:id="rId13"/>
    <p:sldId id="287" r:id="rId14"/>
    <p:sldId id="263" r:id="rId15"/>
    <p:sldId id="269" r:id="rId16"/>
    <p:sldId id="279" r:id="rId17"/>
    <p:sldId id="270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53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71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72945F-5F68-47CF-B4DB-EF45C97460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866FD8-AC4D-4B19-AA34-8D09F757D25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764D8B-860F-490A-9AE9-1F358E03FC79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0369079-62F8-4A9C-881A-CF0BBBA7E2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E9D1B38-AA70-483F-B377-855FA6B18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721D7-4AB9-4AE3-8400-7EF02F373E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17C5A-8143-4D03-8866-1309C36853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DE2809F4-146D-4BEC-B09C-C9858AA8E58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7DAB8A91-DAE8-41A1-919E-8D4BACE998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84A9AB-29DA-4347-8BFA-A5CF9D4063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GB" sz="2400" baseline="30000" dirty="0"/>
            </a:br>
            <a:r>
              <a:rPr lang="en-US" sz="2400" baseline="30000" dirty="0"/>
              <a:t>First, thank you for having me as your guest! </a:t>
            </a:r>
            <a:br>
              <a:rPr lang="en-US" sz="2400" baseline="30000" dirty="0"/>
            </a:br>
            <a:r>
              <a:rPr lang="en-US" sz="2400" baseline="30000" dirty="0"/>
              <a:t>Who’s ready to talk about the wonders of Tupperware ?</a:t>
            </a:r>
            <a:br>
              <a:rPr lang="en-US" sz="2400" baseline="30000" dirty="0"/>
            </a:br>
            <a:r>
              <a:rPr lang="en-US" sz="2400" baseline="30000" dirty="0"/>
              <a:t>If you raised your hand you are really in the wrong room!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2400" baseline="30000" dirty="0"/>
            </a:br>
            <a:r>
              <a:rPr lang="en-US" sz="2400" baseline="30000" dirty="0"/>
              <a:t>No, seriously, we are going to talk about finesse fishing.</a:t>
            </a:r>
            <a:br>
              <a:rPr lang="en-US" sz="2400" baseline="30000" dirty="0"/>
            </a:br>
            <a:r>
              <a:rPr lang="en-US" sz="2400" baseline="30000" dirty="0"/>
              <a:t>My name is Ron McDonald &amp; I am the publisher &amp; editor of </a:t>
            </a:r>
            <a:r>
              <a:rPr lang="en-US" sz="2400" baseline="30000" dirty="0" err="1"/>
              <a:t>SFN</a:t>
            </a:r>
            <a:r>
              <a:rPr lang="en-US" sz="2400" baseline="30000" dirty="0"/>
              <a:t>.  You can call me Mr. Mac, </a:t>
            </a:r>
            <a:r>
              <a:rPr lang="en-US" sz="2400" baseline="30000" dirty="0" err="1"/>
              <a:t>BubbaMac</a:t>
            </a:r>
            <a:r>
              <a:rPr lang="en-US" sz="2400" baseline="30000" dirty="0"/>
              <a:t> or Big Mac but don’t ever call me a quarter pounder! Please.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2400" baseline="30000" dirty="0"/>
            </a:br>
            <a:r>
              <a:rPr lang="en-US" sz="2400" baseline="30000" dirty="0"/>
              <a:t>I am not a pro, semi-pro or even a top ten local tournament bass fisherman. I am average to below average. Now don’t get me wrong, I am an expert fisherman...I just have trouble with the catching part every now and then!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aseline="30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aseline="30000" dirty="0"/>
              <a:t>I’d like to mention this class is sponsored by </a:t>
            </a:r>
            <a:r>
              <a:rPr lang="en-US" sz="2400" baseline="30000" dirty="0" err="1"/>
              <a:t>SFN</a:t>
            </a:r>
            <a:r>
              <a:rPr lang="en-US" sz="2400" baseline="30000" dirty="0"/>
              <a:t>, Slider Lures, Bass Minder, </a:t>
            </a:r>
            <a:r>
              <a:rPr lang="en-US" sz="2400" baseline="30000" dirty="0" err="1"/>
              <a:t>Diachi</a:t>
            </a:r>
            <a:r>
              <a:rPr lang="en-US" sz="2400" baseline="30000" dirty="0"/>
              <a:t> Hooks &amp; West End Outdoors in Athens. They provided the stuff in your goodie bags &amp; the draw prizes.</a:t>
            </a:r>
            <a:endParaRPr lang="en-US" sz="24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2400" baseline="30000" dirty="0"/>
            </a:br>
            <a:endParaRPr lang="en-US" sz="2400" dirty="0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E8B0A02B-3BA4-484B-98F0-9E1795939E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FC03D8-23CA-4DE0-8F63-D88E9C4F0CB6}" type="slidenum">
              <a:rPr lang="en-US" altLang="en-US">
                <a:latin typeface="Calibri" panose="020F0502020204030204" pitchFamily="34" charset="0"/>
              </a:rPr>
              <a:pPr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3E008F7E-2EFF-42D9-8A48-BA51B9A0BA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E5559D63-0F0B-4619-967F-E3ED7C1999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2400" baseline="30000"/>
              <a:t>Today/tonight</a:t>
            </a:r>
            <a:r>
              <a:rPr lang="en-US" altLang="en-US" sz="2400"/>
              <a:t> </a:t>
            </a:r>
            <a:r>
              <a:rPr lang="en-US" altLang="en-US" sz="2400" baseline="30000"/>
              <a:t>I’m going to talk to you about finesse fishing, Tell you what you can do with it, share a few tips and tricks 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baseline="30000"/>
              <a:t>Finesse fishing is another</a:t>
            </a:r>
            <a:r>
              <a:rPr lang="en-US" altLang="en-US" sz="2400"/>
              <a:t> </a:t>
            </a:r>
            <a:r>
              <a:rPr lang="en-US" altLang="en-US" sz="1800"/>
              <a:t>fishing tool in your tacklebox .</a:t>
            </a:r>
            <a:endParaRPr lang="en-US" altLang="en-US" sz="1800" baseline="30000"/>
          </a:p>
          <a:p>
            <a:pPr eaLnBrk="1" hangingPunct="1">
              <a:spcBef>
                <a:spcPct val="0"/>
              </a:spcBef>
            </a:pPr>
            <a:endParaRPr lang="en-US" altLang="en-US" sz="2400" baseline="3000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8DF6983F-454F-4B8D-AC15-C9DCC4BCD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E8A9BC-4C36-49B1-93E7-5DFC8B69537A}" type="slidenum">
              <a:rPr lang="en-US" altLang="en-US">
                <a:latin typeface="Calibri" panose="020F0502020204030204" pitchFamily="34" charset="0"/>
              </a:rPr>
              <a:pPr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7F677D84-3720-4220-AC37-1EDAF5D9BE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C0C75F26-80F4-4E92-9C9C-3D1AD07DEE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2400" baseline="30000"/>
              <a:t>So here we go. First let’s watch a 6 min. Video to give you an introduction to Slider Lures</a:t>
            </a:r>
            <a:br>
              <a:rPr lang="en-US" altLang="en-US" sz="2400" baseline="30000"/>
            </a:br>
            <a:r>
              <a:rPr lang="en-GB" altLang="en-US" sz="2400" baseline="30000"/>
              <a:t>(Show TN Crossroads video)</a:t>
            </a:r>
            <a:endParaRPr lang="en-US" altLang="en-US" sz="2400"/>
          </a:p>
          <a:p>
            <a:pPr eaLnBrk="1" hangingPunct="1">
              <a:spcBef>
                <a:spcPct val="0"/>
              </a:spcBef>
            </a:pPr>
            <a:endParaRPr lang="en-US" altLang="en-US" sz="2400" baseline="3000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21E56320-D44F-4888-8268-92F58E3EBC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2850B28-A08A-4916-862B-AD7ED5C73935}" type="slidenum">
              <a:rPr lang="en-US" altLang="en-US">
                <a:latin typeface="Calibri" panose="020F0502020204030204" pitchFamily="34" charset="0"/>
              </a:rPr>
              <a:pPr/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D19605BD-5E53-4E26-AFF7-F634B476EE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61A826B5-A15C-4470-8381-F2C0958A4D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82B72AFC-4B3E-44C3-9403-E118FFBC89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7F1340-A913-4671-B4FB-8187A885A8E5}" type="slidenum">
              <a:rPr lang="en-US" altLang="en-US">
                <a:latin typeface="Calibri" panose="020F0502020204030204" pitchFamily="34" charset="0"/>
              </a:rPr>
              <a:pPr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8F3B181B-698B-4783-BCE3-A84AA60D5D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F3BC8711-D90D-429F-824A-DC5C05E80C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2400" baseline="30000"/>
              <a:t>So here we go. First let’s watch a 6 min. Video to give you an introduction to Slider Lures</a:t>
            </a:r>
            <a:br>
              <a:rPr lang="en-US" altLang="en-US" sz="2400" baseline="30000"/>
            </a:br>
            <a:r>
              <a:rPr lang="en-GB" altLang="en-US" sz="2400" baseline="30000"/>
              <a:t>(Show TN Crossroads video)</a:t>
            </a:r>
            <a:endParaRPr lang="en-US" altLang="en-US" sz="2400"/>
          </a:p>
          <a:p>
            <a:pPr eaLnBrk="1" hangingPunct="1">
              <a:spcBef>
                <a:spcPct val="0"/>
              </a:spcBef>
            </a:pPr>
            <a:endParaRPr lang="en-US" altLang="en-US" sz="2400" baseline="3000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FCDCA82-9349-4A2E-8FAE-9ECC72A96A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7A9BD0-905A-4580-95E2-B1F8D8513E4E}" type="slidenum">
              <a:rPr lang="en-US" altLang="en-US">
                <a:latin typeface="Calibri" panose="020F0502020204030204" pitchFamily="34" charset="0"/>
              </a:rPr>
              <a:pPr/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809F4-146D-4BEC-B09C-C9858AA8E58A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260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E1BDEFF8-1E39-4E67-8108-F854868C7C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3696BEFD-B44E-47CE-A392-0F7FCB97B8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D64A1923-6C4F-4971-BB33-C8EA91AF14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78981F1-4864-4B88-9FB4-404114A47FE9}" type="slidenum">
              <a:rPr lang="en-US" altLang="en-US">
                <a:latin typeface="Calibri" panose="020F0502020204030204" pitchFamily="34" charset="0"/>
              </a:rPr>
              <a:pPr/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EA4F9-A218-4D9C-808B-7786C12E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B3A1-D5B0-4697-AADC-DE20F0AB9475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B8947-D408-4FFB-A596-553D9660B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197D0-0B2C-433B-9B5B-734ECAC6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FC5A27-9058-4FBA-AF44-49366BD8E1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613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9E98D-E833-4859-AE86-B243502E2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A858D-5F60-48A1-89D5-DD78993D2892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9212E-B243-4F6A-B6E2-4C008C1B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38CD6-8EDF-4B75-9E4C-0CDB89061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EC3DF-0B77-42E1-A5EA-0956C24174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961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21B87-C82E-400F-9F29-05DBC6079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8B75B-C4E3-439F-BB70-3FA696712AFF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0631B-8F42-4115-9E89-080E6E15D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E8650-C611-4E87-9674-B2C64D8D5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9141D-B48C-4889-B08B-20A91A3144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030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CA85C-5ADC-48F9-BBC2-B7A40DB8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CD81D-4DAA-4C2D-8838-4EBFE612D918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33ECA-35E5-4468-9EC7-B2CB871F0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731C7-0252-46E8-B042-4395D1E5A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B210A-1F5E-4944-BA47-6E0F8EE1FC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17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B752B-19AD-4AA2-9893-7BAB23A5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AD38A-3638-44BE-BFEA-A79217B5C0BC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44D8-D3A9-44E6-9AC2-791A0B4AD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506B9-F92B-4A2B-A78D-1E2558D4C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8833EB-60F0-47A2-9349-53D9E67ABC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90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9B32DF-EB37-4B24-8889-FAA90D0D5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02C41-3555-4DD6-8443-C3E7AB1D735A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C12A4F9-CFD1-438E-88A0-1202F6B7D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F7F467-9464-4510-AC7F-447BC561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471C7-B128-46A5-BD21-478942FAC0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310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B977C63-8AFC-4DA9-BAA5-642BE493C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F79DE-2976-435F-B0A6-730FD16FA6C7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4E78D4-541A-4DA7-836F-F3959445D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C9F33C-3D7A-458C-A03C-82DE1760C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BFE7B-49B9-4E34-B400-633BEDB34C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74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BB2C4B6-D207-404A-BA03-AAB462F5F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9DA35-EE25-4BEF-B464-6C3AFADFD64F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1AFF617-6942-416D-9A34-FEFC9D6A7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4CB414-46B5-43EE-9C24-C035133A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367B56-2126-4F26-93C5-7F38FE2FE9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411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F640140-5458-4783-B246-9675EA141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B3443-09D2-442F-9AFD-BC95F88CCA67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F593DA6-1395-497E-AE40-CF75AE77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92FAE92-3270-46B0-BD92-5FC3A6B45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47B47-CB19-464B-B530-A85C99AE60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21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F28053-F277-4263-A58A-3E031BCD4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88D35-6C16-425D-82A0-DE08574BC42A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2F628C-41FC-47E7-9936-CA087DCC5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59C597-0F0E-4F5B-8DA5-E8025A04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5923D-C287-42F3-A2AC-596EF8B897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32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D1AAE5-18AD-4EF4-A757-34946E9A7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325A2-B17A-4727-964B-E79A0B08B5DE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6263D8-8B64-4797-9269-A7EE1EF4E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4CE653-E98B-41D0-929B-57459852C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86CA8-415E-4751-90B7-F955B750F1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96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7E08F1D-3F4D-41B5-9880-B82E35D7355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AB18615-C6BA-4328-B85C-9482331A8D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50EC7-2195-474D-912B-6D3131EB83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144431-E30C-4C31-9E2F-5F433386BC4E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9A371-1B5F-47C5-892C-9211900F9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8D221-0D40-4936-B6A6-3B4D9271E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9DEB36E-2764-49D4-B5B2-7081DFE8F54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2F536177-76DF-49C7-A7B1-EDAD66044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906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E5F181-D9B9-4787-9C5C-3470E326AD6A}"/>
              </a:ext>
            </a:extLst>
          </p:cNvPr>
          <p:cNvSpPr/>
          <p:nvPr/>
        </p:nvSpPr>
        <p:spPr>
          <a:xfrm flipH="1" flipV="1">
            <a:off x="0" y="0"/>
            <a:ext cx="9906000" cy="58674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8" name="Picture 4">
            <a:extLst>
              <a:ext uri="{FF2B5EF4-FFF2-40B4-BE49-F238E27FC236}">
                <a16:creationId xmlns:a16="http://schemas.microsoft.com/office/drawing/2014/main" id="{B0B0AFC7-C666-4DA0-BA27-0FD3FB07F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488950"/>
            <a:ext cx="8240712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FE4115B-0896-4A7C-8338-8C3A7BA1A1E0}"/>
              </a:ext>
            </a:extLst>
          </p:cNvPr>
          <p:cNvGrpSpPr/>
          <p:nvPr/>
        </p:nvGrpSpPr>
        <p:grpSpPr>
          <a:xfrm>
            <a:off x="360159" y="2800204"/>
            <a:ext cx="9185681" cy="2195207"/>
            <a:chOff x="326184" y="2409127"/>
            <a:chExt cx="9185681" cy="21952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3FB16C-408D-44C4-8463-780343E57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84" y="2534673"/>
              <a:ext cx="2933196" cy="1633159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 descr="A group of people sitting in chairs&#10;&#10;Description automatically generated with low confidence">
              <a:extLst>
                <a:ext uri="{FF2B5EF4-FFF2-40B4-BE49-F238E27FC236}">
                  <a16:creationId xmlns:a16="http://schemas.microsoft.com/office/drawing/2014/main" id="{ACE2C45B-34CC-4E5A-91DC-072DEF588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817" y="2409127"/>
              <a:ext cx="2952048" cy="1805176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1E1CE4-B9EF-4321-80FA-95A2C0A87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1" t="31632" r="-59" b="254"/>
            <a:stretch/>
          </p:blipFill>
          <p:spPr>
            <a:xfrm>
              <a:off x="3212764" y="2600437"/>
              <a:ext cx="3645236" cy="2003897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AE9D24-ECAE-4ED8-A730-38300F7411E9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5" name="TextBox 9">
            <a:extLst>
              <a:ext uri="{FF2B5EF4-FFF2-40B4-BE49-F238E27FC236}">
                <a16:creationId xmlns:a16="http://schemas.microsoft.com/office/drawing/2014/main" id="{53FE8EFB-DB55-4AE8-966A-79781C897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57200"/>
            <a:ext cx="9067800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400" dirty="0">
                <a:solidFill>
                  <a:srgbClr val="FFC000"/>
                </a:solidFill>
                <a:latin typeface="Dead Kansas" panose="02000000000000000000" pitchFamily="2" charset="0"/>
              </a:rPr>
              <a:t>The original swimbait?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77307C-E128-4AAC-A6B4-C3D03769A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5681663"/>
            <a:ext cx="3124200" cy="108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6F70C9-55A1-409C-887E-D5AD03AB2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07" y="1687556"/>
            <a:ext cx="5918200" cy="2426667"/>
          </a:xfrm>
          <a:prstGeom prst="rect">
            <a:avLst/>
          </a:prstGeom>
          <a:ln w="762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C563415-3B97-4096-A7F8-8C59CCCB928D}"/>
              </a:ext>
            </a:extLst>
          </p:cNvPr>
          <p:cNvGrpSpPr/>
          <p:nvPr/>
        </p:nvGrpSpPr>
        <p:grpSpPr>
          <a:xfrm>
            <a:off x="2286000" y="2438400"/>
            <a:ext cx="3620852" cy="3603004"/>
            <a:chOff x="2286000" y="2438400"/>
            <a:chExt cx="3620852" cy="36030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1BBA9B-7F66-448E-A955-706772ADC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2438400"/>
              <a:ext cx="3462186" cy="360300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EB07C6-17A0-4B5B-86B9-B64859D8F23C}"/>
                </a:ext>
              </a:extLst>
            </p:cNvPr>
            <p:cNvSpPr txBox="1"/>
            <p:nvPr/>
          </p:nvSpPr>
          <p:spPr>
            <a:xfrm>
              <a:off x="4017093" y="4495735"/>
              <a:ext cx="18897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Storm </a:t>
              </a:r>
              <a:r>
                <a:rPr lang="en-US" b="1" dirty="0" err="1"/>
                <a:t>Arashi</a:t>
              </a:r>
              <a:endParaRPr lang="en-US" b="1" dirty="0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81602B-F896-4692-9F35-29CE57CD370A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5194F9F6-4F2E-4AAD-ADE5-FF97765F0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57200"/>
            <a:ext cx="9067800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800" dirty="0">
                <a:solidFill>
                  <a:srgbClr val="FFC000"/>
                </a:solidFill>
                <a:latin typeface="Dead Kansas" panose="02000000000000000000" pitchFamily="2" charset="0"/>
              </a:rPr>
              <a:t>The Balsa Big 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506EA-2AA4-4756-A77D-F50679334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6172200" cy="462915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47CC05-EE29-4C96-8B84-8D92F54E4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12" y="4762500"/>
            <a:ext cx="866775" cy="14859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1E07C0C-640E-4034-866F-2D3B6E0CA904}"/>
              </a:ext>
            </a:extLst>
          </p:cNvPr>
          <p:cNvGrpSpPr/>
          <p:nvPr/>
        </p:nvGrpSpPr>
        <p:grpSpPr>
          <a:xfrm>
            <a:off x="-381000" y="977811"/>
            <a:ext cx="4526611" cy="2222589"/>
            <a:chOff x="-381000" y="977811"/>
            <a:chExt cx="4526611" cy="22225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7321DD-0673-4796-9B7C-E3A417B65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77811"/>
              <a:ext cx="4145611" cy="222258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A7EC71-5CB4-42FD-B600-D9DC27856C5C}"/>
                </a:ext>
              </a:extLst>
            </p:cNvPr>
            <p:cNvSpPr txBox="1"/>
            <p:nvPr/>
          </p:nvSpPr>
          <p:spPr>
            <a:xfrm>
              <a:off x="-381000" y="2526268"/>
              <a:ext cx="233054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THE NEW</a:t>
              </a:r>
              <a:br>
                <a:rPr lang="en-US" b="1" dirty="0"/>
              </a:br>
              <a:r>
                <a:rPr lang="en-US" b="1" dirty="0"/>
                <a:t>Big 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A655F7-57D4-4068-BE0F-006750A9C0A2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C9B6F0-44B8-4F97-AE4B-D3BB77ACAF9E}"/>
              </a:ext>
            </a:extLst>
          </p:cNvPr>
          <p:cNvSpPr/>
          <p:nvPr/>
        </p:nvSpPr>
        <p:spPr>
          <a:xfrm>
            <a:off x="0" y="228600"/>
            <a:ext cx="9144000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They caught fish, we think</a:t>
            </a:r>
            <a:endParaRPr lang="en-US" sz="5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Dead Kansas" panose="02000000000000000000" pitchFamily="2" charset="0"/>
              <a:cs typeface="Arial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7E93891-C4F1-4BF2-94CC-7C66564A7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553200" cy="49149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3B5CE-FDD8-49DD-B61C-F8D5362B3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81200"/>
            <a:ext cx="3333750" cy="2257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223BFB-4116-4BFE-B90A-3AE21E26DD38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067C9A-454C-433C-98B3-9AEAD0CECF85}"/>
              </a:ext>
            </a:extLst>
          </p:cNvPr>
          <p:cNvSpPr/>
          <p:nvPr/>
        </p:nvSpPr>
        <p:spPr>
          <a:xfrm>
            <a:off x="1227984" y="228600"/>
            <a:ext cx="6688049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Some classic spinnerbaits</a:t>
            </a:r>
            <a:endParaRPr lang="en-US" sz="5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Dead Kansas" panose="02000000000000000000" pitchFamily="2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85D6BD-DE2B-42A5-AEC8-9F7C1B108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" t="2409"/>
          <a:stretch/>
        </p:blipFill>
        <p:spPr>
          <a:xfrm>
            <a:off x="2616587" y="1439587"/>
            <a:ext cx="2064243" cy="32534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22EDD1-B7AD-4F9F-8E32-7A6CE80E0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68" y="1210215"/>
            <a:ext cx="2473247" cy="33392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096818-56A8-42A8-8002-AA7B13D25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58" y="1439588"/>
            <a:ext cx="2319455" cy="31892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2139F2-E251-4520-9F8D-95D5BFE1F5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09" t="6308" r="6009" b="4102"/>
          <a:stretch/>
        </p:blipFill>
        <p:spPr>
          <a:xfrm>
            <a:off x="114688" y="1386634"/>
            <a:ext cx="2501900" cy="33337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indoor&#10;&#10;Description automatically generated">
            <a:extLst>
              <a:ext uri="{FF2B5EF4-FFF2-40B4-BE49-F238E27FC236}">
                <a16:creationId xmlns:a16="http://schemas.microsoft.com/office/drawing/2014/main" id="{A015CB09-0377-416D-ABF7-B1CAC7E88E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8"/>
          <a:stretch/>
        </p:blipFill>
        <p:spPr>
          <a:xfrm>
            <a:off x="2616588" y="3034213"/>
            <a:ext cx="4357674" cy="34427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5DBD88-5A61-401E-BACD-20446E557918}"/>
              </a:ext>
            </a:extLst>
          </p:cNvPr>
          <p:cNvSpPr txBox="1"/>
          <p:nvPr/>
        </p:nvSpPr>
        <p:spPr>
          <a:xfrm>
            <a:off x="3339220" y="4812268"/>
            <a:ext cx="4585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Strike King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E2BEA0-D16C-40A7-9485-F5B05B0ACF53}"/>
              </a:ext>
            </a:extLst>
          </p:cNvPr>
          <p:cNvSpPr txBox="1"/>
          <p:nvPr/>
        </p:nvSpPr>
        <p:spPr>
          <a:xfrm>
            <a:off x="317501" y="4951274"/>
            <a:ext cx="25018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Perhaps the best improvements to spinnerbaits are the blade shapes, quality blade swivel and skirts.</a:t>
            </a:r>
          </a:p>
        </p:txBody>
      </p:sp>
    </p:spTree>
    <p:extLst>
      <p:ext uri="{BB962C8B-B14F-4D97-AF65-F5344CB8AC3E}">
        <p14:creationId xmlns:p14="http://schemas.microsoft.com/office/powerpoint/2010/main" val="285480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86815F-3862-4121-858F-C3A5D73884A1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AC2853-3752-40E3-A18B-C2029D058224}"/>
              </a:ext>
            </a:extLst>
          </p:cNvPr>
          <p:cNvSpPr/>
          <p:nvPr/>
        </p:nvSpPr>
        <p:spPr>
          <a:xfrm>
            <a:off x="152400" y="705683"/>
            <a:ext cx="8839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Now you can appreciate the lure</a:t>
            </a:r>
            <a:br>
              <a:rPr lang="en-US" sz="54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</a:br>
            <a:r>
              <a:rPr lang="en-US" sz="54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designs that influenced our</a:t>
            </a:r>
            <a:br>
              <a:rPr lang="en-US" sz="54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</a:br>
            <a:r>
              <a:rPr lang="en-US" sz="54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modern lures.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baseline="30000" dirty="0">
              <a:solidFill>
                <a:srgbClr val="FFC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Dead Kansas" panose="02000000000000000000" pitchFamily="2" charset="0"/>
              <a:cs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But you </a:t>
            </a:r>
            <a:r>
              <a:rPr lang="en-US" sz="5400" baseline="30000" dirty="0" err="1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gotta</a:t>
            </a:r>
            <a:r>
              <a:rPr lang="en-US" sz="54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 admit, these antique lures Were quite imaginative!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Dead Kansas" panose="02000000000000000000" pitchFamily="2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774E2F-0FAD-4B02-B813-1CEF6B9F5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429000"/>
            <a:ext cx="3333750" cy="3333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340200-1FA6-4328-B277-0A8C6E9A88E2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B52202-32AA-47F2-AE26-9AA17B973A68}"/>
              </a:ext>
            </a:extLst>
          </p:cNvPr>
          <p:cNvSpPr/>
          <p:nvPr/>
        </p:nvSpPr>
        <p:spPr>
          <a:xfrm>
            <a:off x="228600" y="228600"/>
            <a:ext cx="8610600" cy="6324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0D3052-912D-45D1-B3EC-12D7210A07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4"/>
          <a:stretch/>
        </p:blipFill>
        <p:spPr>
          <a:xfrm>
            <a:off x="265568" y="2070342"/>
            <a:ext cx="4622800" cy="3124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2B8F7B-1820-45C2-B106-A4EECB1F6FC3}"/>
              </a:ext>
            </a:extLst>
          </p:cNvPr>
          <p:cNvSpPr txBox="1"/>
          <p:nvPr/>
        </p:nvSpPr>
        <p:spPr>
          <a:xfrm>
            <a:off x="228600" y="633948"/>
            <a:ext cx="861060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ead Kansas" panose="02000000000000000000" pitchFamily="2" charset="0"/>
              </a:rPr>
              <a:t>southernfishingnews.com</a:t>
            </a:r>
            <a:br>
              <a:rPr lang="en-US" sz="4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Southern Fishing News also on</a:t>
            </a:r>
          </a:p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Facebook</a:t>
            </a:r>
          </a:p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LinkedIn</a:t>
            </a:r>
          </a:p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Twitter</a:t>
            </a:r>
          </a:p>
          <a:p>
            <a:pPr algn="ctr">
              <a:defRPr/>
            </a:pPr>
            <a:r>
              <a:rPr lang="en-US" sz="28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Printerest</a:t>
            </a:r>
            <a:endParaRPr lang="en-US" sz="28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Instagram</a:t>
            </a:r>
          </a:p>
          <a:p>
            <a:pPr algn="ctr">
              <a:defRPr/>
            </a:pPr>
            <a:r>
              <a:rPr lang="en-US" sz="28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MeWe</a:t>
            </a:r>
            <a:endParaRPr lang="en-US" sz="28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C15E78-DF37-44CC-A371-4BF9AFAFD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648200"/>
            <a:ext cx="3124200" cy="1081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9110A8-AB87-47E3-BFFF-48303DE42A6E}"/>
              </a:ext>
            </a:extLst>
          </p:cNvPr>
          <p:cNvSpPr txBox="1"/>
          <p:nvPr/>
        </p:nvSpPr>
        <p:spPr>
          <a:xfrm>
            <a:off x="2286000" y="57912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Email Us at publisher@southernfishingnews.com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80DF54-9F78-4FEB-9FB6-79C687A61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77788"/>
            <a:ext cx="9236075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>
            <a:extLst>
              <a:ext uri="{FF2B5EF4-FFF2-40B4-BE49-F238E27FC236}">
                <a16:creationId xmlns:a16="http://schemas.microsoft.com/office/drawing/2014/main" id="{2D7DACFA-7F5F-4E88-84A2-ADDA4F701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906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56440D-2A3C-42FF-AEA7-54FC37D80DC1}"/>
              </a:ext>
            </a:extLst>
          </p:cNvPr>
          <p:cNvSpPr/>
          <p:nvPr/>
        </p:nvSpPr>
        <p:spPr>
          <a:xfrm flipH="1" flipV="1">
            <a:off x="0" y="-14288"/>
            <a:ext cx="9906000" cy="5881688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5846" name="Picture 5">
            <a:extLst>
              <a:ext uri="{FF2B5EF4-FFF2-40B4-BE49-F238E27FC236}">
                <a16:creationId xmlns:a16="http://schemas.microsoft.com/office/drawing/2014/main" id="{12486B1B-0A0D-4532-9FD8-8E2D49524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488950"/>
            <a:ext cx="8240712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toy figurine on a table&#10;&#10;Description automatically generated with medium confidence">
            <a:extLst>
              <a:ext uri="{FF2B5EF4-FFF2-40B4-BE49-F238E27FC236}">
                <a16:creationId xmlns:a16="http://schemas.microsoft.com/office/drawing/2014/main" id="{56A0E70E-11D4-4D7F-9C17-D03D810FE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1524000"/>
            <a:ext cx="3333750" cy="242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66FD1D-C8F7-41A1-A120-0568A4B5E6B4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96119-8769-4850-AE08-11B1A2E63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534400" cy="2308324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720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Dead Kansas" panose="02000000000000000000" pitchFamily="2" charset="0"/>
              </a:rPr>
              <a:t>Origins of our modern </a:t>
            </a:r>
            <a:r>
              <a:rPr lang="en-US" altLang="en-US" sz="7200" dirty="0" err="1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Dead Kansas" panose="02000000000000000000" pitchFamily="2" charset="0"/>
              </a:rPr>
              <a:t>luress</a:t>
            </a:r>
            <a:endParaRPr lang="en-US" altLang="en-US" sz="720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Dead Kansas" panose="02000000000000000000" pitchFamily="2" charset="0"/>
            </a:endParaRPr>
          </a:p>
        </p:txBody>
      </p:sp>
      <p:pic>
        <p:nvPicPr>
          <p:cNvPr id="8" name="Picture 7" descr="A picture containing bird, parrot&#10;&#10;Description automatically generated">
            <a:extLst>
              <a:ext uri="{FF2B5EF4-FFF2-40B4-BE49-F238E27FC236}">
                <a16:creationId xmlns:a16="http://schemas.microsoft.com/office/drawing/2014/main" id="{15AEF412-CA5F-41FF-87C2-5E36D4916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8" y="2362200"/>
            <a:ext cx="3333750" cy="1771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7E3D67-22E6-44C0-A080-9C8930E0840F}"/>
              </a:ext>
            </a:extLst>
          </p:cNvPr>
          <p:cNvSpPr txBox="1"/>
          <p:nvPr/>
        </p:nvSpPr>
        <p:spPr>
          <a:xfrm>
            <a:off x="152400" y="3733800"/>
            <a:ext cx="899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Student Angler Class is about antique lures that laid the foundation for the modern lures we have today. On many slides we have included a modern version.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506034F-E7E8-4E68-9159-50A56046A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53" y="5228196"/>
            <a:ext cx="5029200" cy="13854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CE8952-30D5-4808-8BF5-ED35EB65D2D6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F7C516-79F0-4BE8-950B-8E29656A0983}"/>
              </a:ext>
            </a:extLst>
          </p:cNvPr>
          <p:cNvSpPr/>
          <p:nvPr/>
        </p:nvSpPr>
        <p:spPr>
          <a:xfrm>
            <a:off x="244540" y="228600"/>
            <a:ext cx="8654933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World Record Largemouth 1932</a:t>
            </a:r>
            <a:endParaRPr lang="en-US" sz="60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Dead Kansas" panose="02000000000000000000" pitchFamily="2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81312C-9CB4-49FB-AC62-68ED077DC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5537200"/>
            <a:ext cx="3124200" cy="1081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39E17BE-828A-4EAD-8C50-E11C4A85AE95}"/>
              </a:ext>
            </a:extLst>
          </p:cNvPr>
          <p:cNvGrpSpPr/>
          <p:nvPr/>
        </p:nvGrpSpPr>
        <p:grpSpPr>
          <a:xfrm>
            <a:off x="952500" y="1676400"/>
            <a:ext cx="7048500" cy="3621088"/>
            <a:chOff x="1208617" y="1676400"/>
            <a:chExt cx="7048500" cy="36210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F68800B-C9F6-4FB4-B1B8-4F9C124D5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1676400"/>
              <a:ext cx="4828117" cy="3621088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7E4F2CD-C779-48A8-AE2F-43D5747D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617" y="2895600"/>
              <a:ext cx="2667000" cy="2000250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 descr="A green and black fish&#10;&#10;Description automatically generated with low confidence">
            <a:extLst>
              <a:ext uri="{FF2B5EF4-FFF2-40B4-BE49-F238E27FC236}">
                <a16:creationId xmlns:a16="http://schemas.microsoft.com/office/drawing/2014/main" id="{FDE15BB5-9B08-4C4F-95F6-93D3F2DD8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8" y="304800"/>
            <a:ext cx="3333750" cy="286702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36974F-D096-4980-AF13-4F6C6D77DF60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13539-299E-4F47-A724-38E3608A496B}"/>
              </a:ext>
            </a:extLst>
          </p:cNvPr>
          <p:cNvSpPr/>
          <p:nvPr/>
        </p:nvSpPr>
        <p:spPr>
          <a:xfrm>
            <a:off x="1070088" y="228600"/>
            <a:ext cx="7003840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Inline spinner ancestors</a:t>
            </a:r>
            <a:endParaRPr lang="en-US" sz="60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Dead Kansas" panose="02000000000000000000" pitchFamily="2" charset="0"/>
              <a:cs typeface="Arial" charset="0"/>
            </a:endParaRPr>
          </a:p>
        </p:txBody>
      </p:sp>
      <p:pic>
        <p:nvPicPr>
          <p:cNvPr id="3" name="Picture 2" descr="A picture containing arranged, variety&#10;&#10;Description automatically generated">
            <a:extLst>
              <a:ext uri="{FF2B5EF4-FFF2-40B4-BE49-F238E27FC236}">
                <a16:creationId xmlns:a16="http://schemas.microsoft.com/office/drawing/2014/main" id="{5E380990-7AAB-4C48-912D-9ADA4D9E2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295400"/>
            <a:ext cx="6629400" cy="497205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608751-3668-4E68-9135-7BE0A143D7FF}"/>
              </a:ext>
            </a:extLst>
          </p:cNvPr>
          <p:cNvSpPr txBox="1"/>
          <p:nvPr/>
        </p:nvSpPr>
        <p:spPr>
          <a:xfrm>
            <a:off x="1219200" y="1472863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CHECKOUT THE BLADE SHAPES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E08C27-B91F-4CB9-B8F3-4D3BBC7C5765}"/>
              </a:ext>
            </a:extLst>
          </p:cNvPr>
          <p:cNvGrpSpPr/>
          <p:nvPr/>
        </p:nvGrpSpPr>
        <p:grpSpPr>
          <a:xfrm>
            <a:off x="6318577" y="1943195"/>
            <a:ext cx="2901623" cy="2107936"/>
            <a:chOff x="6318577" y="1943195"/>
            <a:chExt cx="2901623" cy="21079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28EC76-7D71-4645-A20B-E32974FC6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577" y="1943195"/>
              <a:ext cx="2615873" cy="21079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FD0E6C-015E-49A6-A791-2C7D9D891C50}"/>
                </a:ext>
              </a:extLst>
            </p:cNvPr>
            <p:cNvSpPr txBox="1"/>
            <p:nvPr/>
          </p:nvSpPr>
          <p:spPr>
            <a:xfrm>
              <a:off x="7423150" y="3048000"/>
              <a:ext cx="1797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Road Runner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8AA792-2A8D-4F1A-8A20-A3FBF2F7A7E2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D46BD4-25A7-48A0-ABBB-808845904618}"/>
              </a:ext>
            </a:extLst>
          </p:cNvPr>
          <p:cNvSpPr/>
          <p:nvPr/>
        </p:nvSpPr>
        <p:spPr>
          <a:xfrm>
            <a:off x="826443" y="426184"/>
            <a:ext cx="7491153" cy="1631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Square bill, topwater and</a:t>
            </a:r>
            <a:br>
              <a:rPr lang="en-US" sz="60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</a:br>
            <a:r>
              <a:rPr lang="en-US" sz="60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inline spinner styles</a:t>
            </a:r>
            <a:endParaRPr lang="en-US" sz="60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Dead Kansas" panose="02000000000000000000" pitchFamily="2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3DAEAC-984F-4A40-BC33-4AD5E67C5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916668"/>
            <a:ext cx="3530600" cy="2336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4ABE7F-A5AF-431C-83C6-DA22D5CA120B}"/>
              </a:ext>
            </a:extLst>
          </p:cNvPr>
          <p:cNvSpPr txBox="1"/>
          <p:nvPr/>
        </p:nvSpPr>
        <p:spPr>
          <a:xfrm>
            <a:off x="431800" y="4278868"/>
            <a:ext cx="353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Uniline</a:t>
            </a:r>
            <a:r>
              <a:rPr lang="en-US" b="1" dirty="0"/>
              <a:t> </a:t>
            </a:r>
            <a:r>
              <a:rPr lang="en-US" b="1" dirty="0" err="1"/>
              <a:t>Spinno</a:t>
            </a:r>
            <a:r>
              <a:rPr lang="en-US" b="1" dirty="0"/>
              <a:t> </a:t>
            </a:r>
            <a:r>
              <a:rPr lang="en-US" b="1" dirty="0" err="1"/>
              <a:t>Minno</a:t>
            </a: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BEFA05-D256-4284-97C8-02AD8CF6B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0" y="2043499"/>
            <a:ext cx="2730500" cy="2019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3BBC2B-E4F2-4499-B9F6-41F4889E47C1}"/>
              </a:ext>
            </a:extLst>
          </p:cNvPr>
          <p:cNvSpPr txBox="1"/>
          <p:nvPr/>
        </p:nvSpPr>
        <p:spPr>
          <a:xfrm>
            <a:off x="5486400" y="4050268"/>
            <a:ext cx="353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Teddy Bear Eye Wood </a:t>
            </a:r>
            <a:r>
              <a:rPr lang="en-US" b="1" dirty="0" err="1"/>
              <a:t>Minno</a:t>
            </a:r>
            <a:endParaRPr lang="en-US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6ED0B3-812E-4B43-8921-22AF05F47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923" y="4648200"/>
            <a:ext cx="3479800" cy="16637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129A69-17B9-4595-9C84-8F44E14D7446}"/>
              </a:ext>
            </a:extLst>
          </p:cNvPr>
          <p:cNvSpPr txBox="1"/>
          <p:nvPr/>
        </p:nvSpPr>
        <p:spPr>
          <a:xfrm>
            <a:off x="4913923" y="6311900"/>
            <a:ext cx="353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Pflueger Peacock Feather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A641B8-E24B-49B2-A6AA-330B71BCDC43}"/>
              </a:ext>
            </a:extLst>
          </p:cNvPr>
          <p:cNvGrpSpPr/>
          <p:nvPr/>
        </p:nvGrpSpPr>
        <p:grpSpPr>
          <a:xfrm>
            <a:off x="413238" y="3852304"/>
            <a:ext cx="4946162" cy="2137068"/>
            <a:chOff x="413238" y="3852304"/>
            <a:chExt cx="4946162" cy="213706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CFF4FB6-3E3F-49D3-8AB9-303699A17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400" y="3852304"/>
              <a:ext cx="4191000" cy="213706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444754-84E1-416C-AA7A-237069FC5B1A}"/>
                </a:ext>
              </a:extLst>
            </p:cNvPr>
            <p:cNvSpPr txBox="1"/>
            <p:nvPr/>
          </p:nvSpPr>
          <p:spPr>
            <a:xfrm>
              <a:off x="413238" y="5247295"/>
              <a:ext cx="353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Strike King</a:t>
              </a:r>
              <a:br>
                <a:rPr lang="en-US" b="1" dirty="0"/>
              </a:br>
              <a:r>
                <a:rPr lang="en-US" b="1" dirty="0"/>
                <a:t>Pro Model square bill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502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88B8E9-AB13-4AC9-BBE7-D629E618AA5B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A picture containing indoor, arranged&#10;&#10;Description automatically generated">
            <a:extLst>
              <a:ext uri="{FF2B5EF4-FFF2-40B4-BE49-F238E27FC236}">
                <a16:creationId xmlns:a16="http://schemas.microsoft.com/office/drawing/2014/main" id="{CFB02AD0-BE0A-40E5-ADBB-6E9A317B5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6705600" cy="50292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EB776E-C87D-409F-8A74-8C9E3D7D44C6}"/>
              </a:ext>
            </a:extLst>
          </p:cNvPr>
          <p:cNvSpPr/>
          <p:nvPr/>
        </p:nvSpPr>
        <p:spPr>
          <a:xfrm>
            <a:off x="1371600" y="209715"/>
            <a:ext cx="6266459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aseline="30000" dirty="0" err="1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Topwaters</a:t>
            </a:r>
            <a:r>
              <a:rPr lang="en-US" sz="60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 and divers</a:t>
            </a:r>
            <a:endParaRPr lang="en-US" sz="60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Dead Kansas" panose="02000000000000000000" pitchFamily="2" charset="0"/>
              <a:cs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6AE15E-CEB8-4D01-8F45-142B091304C5}"/>
              </a:ext>
            </a:extLst>
          </p:cNvPr>
          <p:cNvGrpSpPr/>
          <p:nvPr/>
        </p:nvGrpSpPr>
        <p:grpSpPr>
          <a:xfrm>
            <a:off x="0" y="717546"/>
            <a:ext cx="8991600" cy="2104572"/>
            <a:chOff x="0" y="717546"/>
            <a:chExt cx="8991600" cy="21045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D32B1C-2697-41C1-AED1-FB31F014A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17546"/>
              <a:ext cx="6096000" cy="21045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155E3-59A2-4ED4-AC06-EAF28C672F2B}"/>
                </a:ext>
              </a:extLst>
            </p:cNvPr>
            <p:cNvSpPr txBox="1"/>
            <p:nvPr/>
          </p:nvSpPr>
          <p:spPr>
            <a:xfrm>
              <a:off x="5461000" y="1447800"/>
              <a:ext cx="353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Strike King KVD Splash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8A07B2-72B8-447F-B788-758BEE34F480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5EDE10-6927-4505-93E4-BC150FC8DA42}"/>
              </a:ext>
            </a:extLst>
          </p:cNvPr>
          <p:cNvSpPr/>
          <p:nvPr/>
        </p:nvSpPr>
        <p:spPr>
          <a:xfrm>
            <a:off x="484189" y="228600"/>
            <a:ext cx="8175636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Antique lures with the original box</a:t>
            </a:r>
            <a:endParaRPr lang="en-US" sz="48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Dead Kansas" panose="02000000000000000000" pitchFamily="2" charset="0"/>
              <a:cs typeface="Arial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C92113-C157-4A6A-A1CD-49F9AA74C413}"/>
              </a:ext>
            </a:extLst>
          </p:cNvPr>
          <p:cNvGrpSpPr/>
          <p:nvPr/>
        </p:nvGrpSpPr>
        <p:grpSpPr>
          <a:xfrm>
            <a:off x="534710" y="1059597"/>
            <a:ext cx="8074580" cy="5359306"/>
            <a:chOff x="183852" y="1053417"/>
            <a:chExt cx="8074580" cy="5359306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108034E-5086-4E67-8739-7A4FE6B73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52" y="1053417"/>
              <a:ext cx="2783257" cy="255905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0" name="Picture 9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44483EB4-6DDB-4E79-9B4B-2A695802F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832" y="1053417"/>
              <a:ext cx="3657600" cy="278384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BB2816C5-9F2F-4F83-B696-28407AFE6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5539" y="1221560"/>
              <a:ext cx="2017776" cy="2566416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2" name="Picture 11" descr="Text, letter&#10;&#10;Description automatically generated">
              <a:extLst>
                <a:ext uri="{FF2B5EF4-FFF2-40B4-BE49-F238E27FC236}">
                  <a16:creationId xmlns:a16="http://schemas.microsoft.com/office/drawing/2014/main" id="{411DB6A1-7554-44FA-B979-FF18732F8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8313" y="3837257"/>
              <a:ext cx="3407664" cy="2340864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5" name="Picture 14" descr="Text, whiteboard&#10;&#10;Description automatically generated">
              <a:extLst>
                <a:ext uri="{FF2B5EF4-FFF2-40B4-BE49-F238E27FC236}">
                  <a16:creationId xmlns:a16="http://schemas.microsoft.com/office/drawing/2014/main" id="{CA824FC4-DFA5-4770-89C0-5EC0BD10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957" y="3949939"/>
              <a:ext cx="2548128" cy="2462784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79818F9-6292-4B03-841B-C89688AAB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90" y="3336956"/>
            <a:ext cx="222885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A8C189-9F16-452A-922C-80451FB908E3}"/>
              </a:ext>
            </a:extLst>
          </p:cNvPr>
          <p:cNvSpPr txBox="1"/>
          <p:nvPr/>
        </p:nvSpPr>
        <p:spPr>
          <a:xfrm>
            <a:off x="4480910" y="1108878"/>
            <a:ext cx="4599160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Needs more hooks…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55B709-E9D3-43A4-AA94-395C947B9A72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70912A-28CB-4618-AE0F-4441654F53D2}"/>
              </a:ext>
            </a:extLst>
          </p:cNvPr>
          <p:cNvSpPr/>
          <p:nvPr/>
        </p:nvSpPr>
        <p:spPr>
          <a:xfrm>
            <a:off x="1634366" y="426184"/>
            <a:ext cx="5875326" cy="1631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aseline="30000" dirty="0" err="1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Squarebill</a:t>
            </a:r>
            <a:r>
              <a:rPr lang="en-US" sz="60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/swimbait</a:t>
            </a:r>
            <a:br>
              <a:rPr lang="en-US" sz="60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</a:br>
            <a:r>
              <a:rPr lang="en-US" sz="60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and something else</a:t>
            </a:r>
            <a:endParaRPr lang="en-US" sz="60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Dead Kansas" panose="02000000000000000000" pitchFamily="2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DEE48D-65CF-47C8-A08F-EF03B455C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2" y="2082899"/>
            <a:ext cx="2336800" cy="2413000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61EF89-899C-479C-A677-740D33D9ECE3}"/>
              </a:ext>
            </a:extLst>
          </p:cNvPr>
          <p:cNvSpPr txBox="1"/>
          <p:nvPr/>
        </p:nvSpPr>
        <p:spPr>
          <a:xfrm>
            <a:off x="5384800" y="4583668"/>
            <a:ext cx="353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Poly Frog 1930’s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6FF7E6-1881-4129-93B1-E37D88984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87" y="3382010"/>
            <a:ext cx="2006600" cy="1854200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EC9F7B-C35E-4FBE-99EC-49226A975386}"/>
              </a:ext>
            </a:extLst>
          </p:cNvPr>
          <p:cNvSpPr txBox="1"/>
          <p:nvPr/>
        </p:nvSpPr>
        <p:spPr>
          <a:xfrm>
            <a:off x="3226387" y="5321261"/>
            <a:ext cx="353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Rebel </a:t>
            </a:r>
            <a:r>
              <a:rPr lang="en-US" b="1" dirty="0" err="1"/>
              <a:t>Tadfly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FE551C-3A95-4794-857D-FF60BF494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89" y="2057400"/>
            <a:ext cx="2590800" cy="1905000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BDA65E-CC0F-40FB-A7DF-3780E0655F29}"/>
              </a:ext>
            </a:extLst>
          </p:cNvPr>
          <p:cNvSpPr txBox="1"/>
          <p:nvPr/>
        </p:nvSpPr>
        <p:spPr>
          <a:xfrm>
            <a:off x="1105489" y="4075569"/>
            <a:ext cx="353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L&amp;S  Bass Master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38D4E1-4C22-43AF-8944-D72C7C866718}"/>
              </a:ext>
            </a:extLst>
          </p:cNvPr>
          <p:cNvGrpSpPr/>
          <p:nvPr/>
        </p:nvGrpSpPr>
        <p:grpSpPr>
          <a:xfrm>
            <a:off x="984481" y="3740967"/>
            <a:ext cx="3836094" cy="1868031"/>
            <a:chOff x="107897" y="4444901"/>
            <a:chExt cx="3836094" cy="186803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1DD33C-CCFB-4A51-B88E-825D7667F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97" y="4444901"/>
              <a:ext cx="3836094" cy="173125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4E52CF-AD38-48AC-9AB1-5BECD9507E65}"/>
                </a:ext>
              </a:extLst>
            </p:cNvPr>
            <p:cNvSpPr txBox="1"/>
            <p:nvPr/>
          </p:nvSpPr>
          <p:spPr>
            <a:xfrm>
              <a:off x="152400" y="5943600"/>
              <a:ext cx="33065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BPS XTS Mini Hopper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626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86418-87D4-43B6-AA65-D0CE24B32016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135770-AFC2-4FCE-A30F-7382EF015E9D}"/>
              </a:ext>
            </a:extLst>
          </p:cNvPr>
          <p:cNvSpPr/>
          <p:nvPr/>
        </p:nvSpPr>
        <p:spPr>
          <a:xfrm>
            <a:off x="1709684" y="190500"/>
            <a:ext cx="5724644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early topwater lures</a:t>
            </a:r>
            <a:endParaRPr lang="en-US" sz="5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Dead Kansas" panose="02000000000000000000" pitchFamily="2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0A017-0147-4047-A2C5-0E3BFAC5D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97280"/>
            <a:ext cx="8991600" cy="5570220"/>
          </a:xfrm>
          <a:prstGeom prst="rect">
            <a:avLst/>
          </a:prstGeom>
        </p:spPr>
      </p:pic>
      <p:pic>
        <p:nvPicPr>
          <p:cNvPr id="3" name="Picture 2" descr="A picture containing weapon, gun&#10;&#10;Description automatically generated">
            <a:extLst>
              <a:ext uri="{FF2B5EF4-FFF2-40B4-BE49-F238E27FC236}">
                <a16:creationId xmlns:a16="http://schemas.microsoft.com/office/drawing/2014/main" id="{E331706C-6101-4B64-B815-A9C616C01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15051"/>
            <a:ext cx="3826128" cy="1764270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lose - up of a sewing machine&#10;&#10;Description automatically generated with low confidence">
            <a:extLst>
              <a:ext uri="{FF2B5EF4-FFF2-40B4-BE49-F238E27FC236}">
                <a16:creationId xmlns:a16="http://schemas.microsoft.com/office/drawing/2014/main" id="{3EC671B1-E046-45A1-BEEF-4BD2CD62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3" r="-873"/>
          <a:stretch/>
        </p:blipFill>
        <p:spPr>
          <a:xfrm>
            <a:off x="4643840" y="1219200"/>
            <a:ext cx="4121219" cy="24320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close - up of a gun&#10;&#10;Description automatically generated with low confidence">
            <a:extLst>
              <a:ext uri="{FF2B5EF4-FFF2-40B4-BE49-F238E27FC236}">
                <a16:creationId xmlns:a16="http://schemas.microsoft.com/office/drawing/2014/main" id="{60E01131-A77F-45EE-B114-11D3B2143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08" y="3297092"/>
            <a:ext cx="4572000" cy="2222500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indoor, blue&#10;&#10;Description automatically generated">
            <a:extLst>
              <a:ext uri="{FF2B5EF4-FFF2-40B4-BE49-F238E27FC236}">
                <a16:creationId xmlns:a16="http://schemas.microsoft.com/office/drawing/2014/main" id="{04EF863D-4BC0-4EE2-B8A6-D8353514E0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953512"/>
            <a:ext cx="1981200" cy="95097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 descr="A picture containing frog&#10;&#10;Description automatically generated">
            <a:extLst>
              <a:ext uri="{FF2B5EF4-FFF2-40B4-BE49-F238E27FC236}">
                <a16:creationId xmlns:a16="http://schemas.microsoft.com/office/drawing/2014/main" id="{ED2A5CB7-4DE9-47DA-887D-8011CF6F14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12" y="3468858"/>
            <a:ext cx="3539847" cy="183875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icture containing weapon, sword&#10;&#10;Description automatically generated">
            <a:extLst>
              <a:ext uri="{FF2B5EF4-FFF2-40B4-BE49-F238E27FC236}">
                <a16:creationId xmlns:a16="http://schemas.microsoft.com/office/drawing/2014/main" id="{F86F73F7-72CF-4621-90BA-4E288AEB86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895600"/>
            <a:ext cx="1359408" cy="67665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D90B54-97DE-4B54-A3C7-264895C04538}"/>
              </a:ext>
            </a:extLst>
          </p:cNvPr>
          <p:cNvGrpSpPr/>
          <p:nvPr/>
        </p:nvGrpSpPr>
        <p:grpSpPr>
          <a:xfrm>
            <a:off x="1613572" y="4914323"/>
            <a:ext cx="7149428" cy="1815182"/>
            <a:chOff x="1613572" y="4914323"/>
            <a:chExt cx="7149428" cy="18151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4E7122-D707-4D2F-B0F4-F49A9F699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572" y="4914323"/>
              <a:ext cx="5187112" cy="181518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8D8408-AE74-44FD-A11F-9E67CB83BD03}"/>
                </a:ext>
              </a:extLst>
            </p:cNvPr>
            <p:cNvSpPr txBox="1"/>
            <p:nvPr/>
          </p:nvSpPr>
          <p:spPr>
            <a:xfrm>
              <a:off x="5232400" y="5754469"/>
              <a:ext cx="353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Strike King</a:t>
              </a:r>
              <a:br>
                <a:rPr lang="en-US" b="1" dirty="0">
                  <a:solidFill>
                    <a:schemeClr val="bg1"/>
                  </a:solidFill>
                </a:rPr>
              </a:br>
              <a:r>
                <a:rPr lang="en-US" b="1" dirty="0">
                  <a:solidFill>
                    <a:schemeClr val="bg1"/>
                  </a:solidFill>
                </a:rPr>
                <a:t>Sexy Dawg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498</Words>
  <Application>Microsoft Office PowerPoint</Application>
  <PresentationFormat>On-screen Show (4:3)</PresentationFormat>
  <Paragraphs>60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Dead Kansas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Fishing Class Script  1. First, thank you for having me as your guest!  WhoÃ¢â‚¬â„¢s ready to talk about the wonders of Tupperware ? If you raised your hand you are really in the wrong room! No, seriously, we are going to talk about finesse fishing and Slider Lures.  My name is Ron McDonald &amp; I am the publisher &amp; editor of SFN.  You can call me Mr. Mac, BubbaMac or Big Mac but donÃ¢â‚¬â„¢t ever call me a quarter pounder! Please.  I am not a pro, semi-pro or even a top ten local tournament bass fisherman. I am average to below average. Now donÃ¢â‚¬â„¢t get me wrong, I am an expert fisherman...I just have trouble with the catching part every now and then! 2. Today, IÃ¢â‚¬â„¢m going to tell you about finesse fishing, Slider heads &amp; applications, Slider plastic lures, Show you what you can do with them, share some tips and tricks and then, and then, give away a few more things.  IÃ¢â‚¬â„¢d like to mention this class is sponsored by SFN, Slider Lures, Bass Minder, Diachi Hooks &amp; West End Outdoors in Athens. They provided the stuff in your goodie bags &amp; the draw prizes.  3. Now here we go. First letÃ¢â‚¬â„¢s watch a 6 min. Video to give you an introduction to Slider Lures (Show TN Crossroads video) 4. Now that you know a little about Slider, letÃ¢â‚¬â„¢s get down to business. (Start Slidet Heads slideshow).  Tell TRANSOM joke 5. Now letÃ¢â‚¬â„¢s take a look at what goes on da hooks... (Start Slider Plastics slideshow. ) 6. But will Sliders catch bass? (Start Slider Results slideshow. ) 7. Tips &amp; Tricks First, try Slider fishing when the bass are biting-not when you canÃ¢â‚¬â„¢t catch with anything else. This will give you confidence in the system.  Even go out with nothing but Sliders in your boat so you are forced to learn it.  Working a Slider Slider on schooling fish The head for many baits Gluing a Double Action Grun Tandom Bassin Grubs Our Favorite Colors - grnpump blue - grape red glitter - wtrmeln red - smoke blue - gourd green - camouflage  - blueberry - black - wtrmeln candy red 8. Questions 9. Drawings 10. Been a great class. I hope you learne</dc:title>
  <dc:creator>Ronnie Mac</dc:creator>
  <cp:lastModifiedBy>Ronnie McDonald</cp:lastModifiedBy>
  <cp:revision>282</cp:revision>
  <dcterms:created xsi:type="dcterms:W3CDTF">2016-04-24T21:48:52Z</dcterms:created>
  <dcterms:modified xsi:type="dcterms:W3CDTF">2021-01-25T19:35:21Z</dcterms:modified>
</cp:coreProperties>
</file>